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84" r:id="rId7"/>
    <p:sldId id="317" r:id="rId8"/>
    <p:sldId id="279" r:id="rId9"/>
    <p:sldId id="268" r:id="rId10"/>
    <p:sldId id="272" r:id="rId11"/>
    <p:sldId id="392" r:id="rId12"/>
    <p:sldId id="394" r:id="rId13"/>
    <p:sldId id="393" r:id="rId14"/>
    <p:sldId id="270" r:id="rId15"/>
    <p:sldId id="281" r:id="rId16"/>
    <p:sldId id="321"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144" y="47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pPr marL="0" marR="0" lvl="0" indent="0" defTabSz="800100" eaLnBrk="1" fontAlgn="auto" latinLnBrk="0" hangingPunct="1">
            <a:lnSpc>
              <a:spcPct val="90000"/>
            </a:lnSpc>
            <a:spcBef>
              <a:spcPct val="0"/>
            </a:spcBef>
            <a:spcAft>
              <a:spcPct val="35000"/>
            </a:spcAft>
            <a:buClrTx/>
            <a:buSzTx/>
            <a:buFontTx/>
            <a:buNone/>
            <a:tabLst/>
            <a:defRPr/>
          </a:pPr>
          <a:r>
            <a:rPr lang="en-US" sz="1800" dirty="0">
              <a:latin typeface="+mn-lt"/>
            </a:rPr>
            <a:t> Postman</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marL="0" marR="0" lvl="0" indent="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latin typeface="+mn-lt"/>
            </a:rPr>
            <a:t>Once the initial queries have been coded, testing with Postman is advisory.  </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mn-lt"/>
            </a:rPr>
            <a:t>Build Test Entity</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The start of any testing phase, much like the start of the coding, is the Entity.</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latin typeface="+mn-lt"/>
            </a:rPr>
            <a:t>Integration Tests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latin typeface="+mn-lt"/>
            </a:rPr>
            <a:t>With your Entity done, integration test builds are the next priority</a:t>
          </a: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marL="0" marR="0" lvl="0" indent="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800" dirty="0">
              <a:latin typeface="+mn-lt"/>
            </a:rPr>
            <a:t>Unit Tests</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marL="0" lvl="0" defTabSz="800100">
            <a:lnSpc>
              <a:spcPct val="90000"/>
            </a:lnSpc>
            <a:spcBef>
              <a:spcPct val="0"/>
            </a:spcBef>
            <a:spcAft>
              <a:spcPct val="35000"/>
            </a:spcAft>
            <a:buFont typeface="Symbol" panose="05050102010706020507" pitchFamily="18" charset="2"/>
            <a:buChar char=""/>
          </a:pPr>
          <a:r>
            <a:rPr lang="en-US" sz="1800" dirty="0">
              <a:latin typeface="+mn-lt"/>
            </a:rPr>
            <a:t>Examples</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2400" b="1" dirty="0"/>
            <a:t>Time for some Screenshots</a:t>
          </a:r>
        </a:p>
        <a:p>
          <a:pPr>
            <a:buFont typeface="Symbol" panose="05050102010706020507" pitchFamily="18" charset="2"/>
            <a:buChar char=""/>
          </a:pP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Once complete, Unit testing can start. These alone should give you the industry standard of 80% coverage.</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487" custLinFactNeighborY="-1">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custLinFactNeighborY="0">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custLinFactNeighborX="-487" custLinFactNeighborY="1">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22873" y="1220702"/>
          <a:ext cx="439737"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lang="en-US" sz="1800" kern="1200" dirty="0">
              <a:latin typeface="+mn-lt"/>
            </a:rPr>
            <a:t> Postman</a:t>
          </a:r>
        </a:p>
      </dsp:txBody>
      <dsp:txXfrm rot="5400000">
        <a:off x="686228" y="2000279"/>
        <a:ext cx="1934494" cy="396805"/>
      </dsp:txXfrm>
    </dsp:sp>
    <dsp:sp modelId="{45A02F84-C6CB-43F5-AEE4-3EA66C2BD25F}">
      <dsp:nvSpPr>
        <dsp:cNvPr id="0" name=""/>
        <dsp:cNvSpPr/>
      </dsp:nvSpPr>
      <dsp:spPr>
        <a:xfrm>
          <a:off x="3249" y="0"/>
          <a:ext cx="3259934" cy="15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marR="0" lvl="0" indent="0" algn="ctr" defTabSz="914400" eaLnBrk="1" fontAlgn="auto" latinLnBrk="0" hangingPunct="1">
            <a:lnSpc>
              <a:spcPct val="100000"/>
            </a:lnSpc>
            <a:spcBef>
              <a:spcPct val="0"/>
            </a:spcBef>
            <a:spcAft>
              <a:spcPts val="0"/>
            </a:spcAft>
            <a:buClrTx/>
            <a:buSzTx/>
            <a:buFont typeface="Symbol" panose="05050102010706020507" pitchFamily="18" charset="2"/>
            <a:buNone/>
            <a:tabLst/>
            <a:defRPr/>
          </a:pPr>
          <a:r>
            <a:rPr lang="en-US" sz="1800" kern="1200" dirty="0">
              <a:latin typeface="+mn-lt"/>
            </a:rPr>
            <a:t>Once the initial queries have been coded, testing with Postman is advisory.  </a:t>
          </a:r>
        </a:p>
      </dsp:txBody>
      <dsp:txXfrm>
        <a:off x="3249" y="0"/>
        <a:ext cx="3259934" cy="1539081"/>
      </dsp:txXfrm>
    </dsp:sp>
    <dsp:sp modelId="{6BA46904-CB7C-4538-BD49-D3891EF19552}">
      <dsp:nvSpPr>
        <dsp:cNvPr id="0" name=""/>
        <dsp:cNvSpPr/>
      </dsp:nvSpPr>
      <dsp:spPr>
        <a:xfrm>
          <a:off x="1633216" y="1627028"/>
          <a:ext cx="0" cy="35179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89242" y="1539081"/>
          <a:ext cx="87947" cy="8794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978818"/>
          <a:ext cx="1955960" cy="439737"/>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a:latin typeface="+mn-lt"/>
            </a:rPr>
            <a:t>Build Test Entity</a:t>
          </a:r>
        </a:p>
      </dsp:txBody>
      <dsp:txXfrm>
        <a:off x="2611196" y="1978818"/>
        <a:ext cx="1955960" cy="439737"/>
      </dsp:txXfrm>
    </dsp:sp>
    <dsp:sp modelId="{FEBD3C2A-A340-470A-A475-AE614EA07678}">
      <dsp:nvSpPr>
        <dsp:cNvPr id="0" name=""/>
        <dsp:cNvSpPr/>
      </dsp:nvSpPr>
      <dsp:spPr>
        <a:xfrm>
          <a:off x="1959209" y="2858293"/>
          <a:ext cx="3259934" cy="15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The start of any testing phase, much like the start of the coding, is the Entity.</a:t>
          </a:r>
        </a:p>
      </dsp:txBody>
      <dsp:txXfrm>
        <a:off x="1959209" y="2858293"/>
        <a:ext cx="3259934" cy="1539081"/>
      </dsp:txXfrm>
    </dsp:sp>
    <dsp:sp modelId="{080474C8-0FEA-4FD1-97F1-0978CFB4A37F}">
      <dsp:nvSpPr>
        <dsp:cNvPr id="0" name=""/>
        <dsp:cNvSpPr/>
      </dsp:nvSpPr>
      <dsp:spPr>
        <a:xfrm>
          <a:off x="3589176" y="2418556"/>
          <a:ext cx="0" cy="351790"/>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5203" y="2770346"/>
          <a:ext cx="87947" cy="8794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978818"/>
          <a:ext cx="1955960" cy="439737"/>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a:latin typeface="+mn-lt"/>
            </a:rPr>
            <a:t>Integration Tests</a:t>
          </a:r>
        </a:p>
      </dsp:txBody>
      <dsp:txXfrm>
        <a:off x="4567157" y="1978818"/>
        <a:ext cx="1955960" cy="439737"/>
      </dsp:txXfrm>
    </dsp:sp>
    <dsp:sp modelId="{80CDBBF8-C6B4-4166-87C1-DC9120CC7586}">
      <dsp:nvSpPr>
        <dsp:cNvPr id="0" name=""/>
        <dsp:cNvSpPr/>
      </dsp:nvSpPr>
      <dsp:spPr>
        <a:xfrm>
          <a:off x="3915170" y="0"/>
          <a:ext cx="3259934" cy="15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With your Entity done, integration test builds are the next priority</a:t>
          </a:r>
        </a:p>
      </dsp:txBody>
      <dsp:txXfrm>
        <a:off x="3915170" y="0"/>
        <a:ext cx="3259934" cy="1539081"/>
      </dsp:txXfrm>
    </dsp:sp>
    <dsp:sp modelId="{89759DE5-9F8A-470E-A6D8-F13BB4DEE93D}">
      <dsp:nvSpPr>
        <dsp:cNvPr id="0" name=""/>
        <dsp:cNvSpPr/>
      </dsp:nvSpPr>
      <dsp:spPr>
        <a:xfrm>
          <a:off x="5545137" y="1627028"/>
          <a:ext cx="0" cy="35179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1163" y="1539081"/>
          <a:ext cx="87947" cy="8794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13592" y="1978823"/>
          <a:ext cx="1955960" cy="439737"/>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marR="0" lvl="0" indent="0" algn="ctr" defTabSz="914400" eaLnBrk="1" fontAlgn="auto" latinLnBrk="0" hangingPunct="1">
            <a:lnSpc>
              <a:spcPct val="100000"/>
            </a:lnSpc>
            <a:spcBef>
              <a:spcPct val="0"/>
            </a:spcBef>
            <a:spcAft>
              <a:spcPts val="0"/>
            </a:spcAft>
            <a:buClrTx/>
            <a:buSzTx/>
            <a:buFont typeface="Symbol" panose="05050102010706020507" pitchFamily="18" charset="2"/>
            <a:buNone/>
            <a:tabLst/>
            <a:defRPr/>
          </a:pPr>
          <a:r>
            <a:rPr lang="en-US" sz="1800" kern="1200" dirty="0">
              <a:latin typeface="+mn-lt"/>
            </a:rPr>
            <a:t>Unit Tests</a:t>
          </a:r>
        </a:p>
      </dsp:txBody>
      <dsp:txXfrm>
        <a:off x="6513592" y="1978823"/>
        <a:ext cx="1955960" cy="439737"/>
      </dsp:txXfrm>
    </dsp:sp>
    <dsp:sp modelId="{1BB5FD64-47F9-47A3-911F-535BFE17A3B9}">
      <dsp:nvSpPr>
        <dsp:cNvPr id="0" name=""/>
        <dsp:cNvSpPr/>
      </dsp:nvSpPr>
      <dsp:spPr>
        <a:xfrm>
          <a:off x="5871130" y="2858293"/>
          <a:ext cx="3259934" cy="15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Once complete, Unit testing can start. These alone should give you the industry standard of 80% coverage.</a:t>
          </a:r>
          <a:endParaRPr lang="en-US" sz="1800" kern="1200" dirty="0">
            <a:latin typeface="+mn-lt"/>
          </a:endParaRPr>
        </a:p>
      </dsp:txBody>
      <dsp:txXfrm>
        <a:off x="5871130" y="2858293"/>
        <a:ext cx="3259934" cy="1539081"/>
      </dsp:txXfrm>
    </dsp:sp>
    <dsp:sp modelId="{FE9B27EB-7AC7-485A-9A55-41E8118F9EAF}">
      <dsp:nvSpPr>
        <dsp:cNvPr id="0" name=""/>
        <dsp:cNvSpPr/>
      </dsp:nvSpPr>
      <dsp:spPr>
        <a:xfrm>
          <a:off x="7501098" y="2418556"/>
          <a:ext cx="0" cy="351790"/>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57124" y="2770346"/>
          <a:ext cx="87947" cy="8794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37189" y="1220707"/>
          <a:ext cx="439737"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Examples</a:t>
          </a:r>
        </a:p>
      </dsp:txBody>
      <dsp:txXfrm rot="-5400000">
        <a:off x="8479078" y="2000284"/>
        <a:ext cx="1934494" cy="396805"/>
      </dsp:txXfrm>
    </dsp:sp>
    <dsp:sp modelId="{1FA3C236-5719-4A33-A6BB-80FA85F940E3}">
      <dsp:nvSpPr>
        <dsp:cNvPr id="0" name=""/>
        <dsp:cNvSpPr/>
      </dsp:nvSpPr>
      <dsp:spPr>
        <a:xfrm>
          <a:off x="7827091" y="0"/>
          <a:ext cx="3259934" cy="153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82880" numCol="1" spcCol="1270" anchor="b" anchorCtr="1">
          <a:noAutofit/>
        </a:bodyPr>
        <a:lstStyle/>
        <a:p>
          <a:pPr marL="0" lvl="0" indent="0" algn="ctr" defTabSz="1066800">
            <a:lnSpc>
              <a:spcPct val="90000"/>
            </a:lnSpc>
            <a:spcBef>
              <a:spcPct val="0"/>
            </a:spcBef>
            <a:spcAft>
              <a:spcPct val="35000"/>
            </a:spcAft>
            <a:buFont typeface="Symbol" panose="05050102010706020507" pitchFamily="18" charset="2"/>
            <a:buNone/>
          </a:pPr>
          <a:r>
            <a:rPr lang="en-US" sz="2400" b="1" kern="1200" dirty="0"/>
            <a:t>Time for some Screenshots</a:t>
          </a:r>
        </a:p>
        <a:p>
          <a:pPr marL="0" lvl="0" indent="0" algn="ctr" defTabSz="10668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7827091" y="0"/>
        <a:ext cx="3259934" cy="1539081"/>
      </dsp:txXfrm>
    </dsp:sp>
    <dsp:sp modelId="{18F1C823-9ACD-4FCD-8102-F468DCE57A45}">
      <dsp:nvSpPr>
        <dsp:cNvPr id="0" name=""/>
        <dsp:cNvSpPr/>
      </dsp:nvSpPr>
      <dsp:spPr>
        <a:xfrm>
          <a:off x="9457058" y="1627028"/>
          <a:ext cx="0" cy="35179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3084" y="1539081"/>
          <a:ext cx="87947" cy="8794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7</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80801" y="4976726"/>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467232"/>
          </a:xfrm>
          <a:solidFill>
            <a:schemeClr val="accent5"/>
          </a:solidFill>
        </p:spPr>
        <p:txBody>
          <a:bodyPr/>
          <a:lstStyle/>
          <a:p>
            <a:r>
              <a:rPr lang="en-US" dirty="0"/>
              <a:t>Click icon to add picture</a:t>
            </a:r>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382961"/>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14437"/>
            <a:ext cx="9000000" cy="7208786"/>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366294"/>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2809013"/>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userDrawn="1"/>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userDrawn="1"/>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704BC5A-F93C-7891-4879-DDE674A8DD9C}"/>
              </a:ext>
            </a:extLst>
          </p:cNvPr>
          <p:cNvPicPr>
            <a:picLocks noChangeAspect="1"/>
          </p:cNvPicPr>
          <p:nvPr userDrawn="1"/>
        </p:nvPicPr>
        <p:blipFill>
          <a:blip r:embed="rId18"/>
          <a:stretch>
            <a:fillRect/>
          </a:stretch>
        </p:blipFill>
        <p:spPr>
          <a:xfrm>
            <a:off x="550863" y="6449096"/>
            <a:ext cx="11248095" cy="274344"/>
          </a:xfrm>
          <a:prstGeom prst="rect">
            <a:avLst/>
          </a:prstGeom>
        </p:spPr>
      </p:pic>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BAE NSAC Project</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sz="2400" dirty="0"/>
              <a:t>Dr Pete Ruck</a:t>
            </a:r>
          </a:p>
          <a:p>
            <a:r>
              <a:rPr lang="en-US" sz="1600" dirty="0"/>
              <a:t>PhD, MSc, Ordained.</a:t>
            </a:r>
          </a:p>
        </p:txBody>
      </p:sp>
      <p:pic>
        <p:nvPicPr>
          <p:cNvPr id="5" name="Picture 4" descr="Text, letter&#10;&#10;Description automatically generated">
            <a:extLst>
              <a:ext uri="{FF2B5EF4-FFF2-40B4-BE49-F238E27FC236}">
                <a16:creationId xmlns:a16="http://schemas.microsoft.com/office/drawing/2014/main" id="{600D2B21-DC26-E6D3-5E7F-1EB533D794F0}"/>
              </a:ext>
            </a:extLst>
          </p:cNvPr>
          <p:cNvPicPr>
            <a:picLocks noChangeAspect="1"/>
          </p:cNvPicPr>
          <p:nvPr/>
        </p:nvPicPr>
        <p:blipFill>
          <a:blip r:embed="rId4"/>
          <a:stretch>
            <a:fillRect/>
          </a:stretch>
        </p:blipFill>
        <p:spPr>
          <a:xfrm rot="18722017">
            <a:off x="655376" y="1306307"/>
            <a:ext cx="2228330" cy="1551475"/>
          </a:xfrm>
          <a:prstGeom prst="rect">
            <a:avLst/>
          </a:prstGeom>
        </p:spPr>
      </p:pic>
      <p:pic>
        <p:nvPicPr>
          <p:cNvPr id="7" name="Picture 6" descr="Text, letter&#10;&#10;Description automatically generated">
            <a:extLst>
              <a:ext uri="{FF2B5EF4-FFF2-40B4-BE49-F238E27FC236}">
                <a16:creationId xmlns:a16="http://schemas.microsoft.com/office/drawing/2014/main" id="{AEC1CD18-3AB3-175A-D49B-F4C58470C3E4}"/>
              </a:ext>
            </a:extLst>
          </p:cNvPr>
          <p:cNvPicPr>
            <a:picLocks noChangeAspect="1"/>
          </p:cNvPicPr>
          <p:nvPr/>
        </p:nvPicPr>
        <p:blipFill>
          <a:blip r:embed="rId5"/>
          <a:stretch>
            <a:fillRect/>
          </a:stretch>
        </p:blipFill>
        <p:spPr>
          <a:xfrm rot="1374622">
            <a:off x="2473029" y="1549211"/>
            <a:ext cx="2312417" cy="1610020"/>
          </a:xfrm>
          <a:prstGeom prst="rect">
            <a:avLst/>
          </a:prstGeom>
        </p:spPr>
      </p:pic>
      <p:pic>
        <p:nvPicPr>
          <p:cNvPr id="10" name="Picture 9" descr="Text, letter&#10;&#10;Description automatically generated">
            <a:extLst>
              <a:ext uri="{FF2B5EF4-FFF2-40B4-BE49-F238E27FC236}">
                <a16:creationId xmlns:a16="http://schemas.microsoft.com/office/drawing/2014/main" id="{22C17646-3588-8B5A-8E7D-4B1132E655CD}"/>
              </a:ext>
            </a:extLst>
          </p:cNvPr>
          <p:cNvPicPr>
            <a:picLocks noChangeAspect="1"/>
          </p:cNvPicPr>
          <p:nvPr/>
        </p:nvPicPr>
        <p:blipFill>
          <a:blip r:embed="rId6"/>
          <a:stretch>
            <a:fillRect/>
          </a:stretch>
        </p:blipFill>
        <p:spPr>
          <a:xfrm rot="2925860">
            <a:off x="653073" y="3417398"/>
            <a:ext cx="2251512" cy="1567615"/>
          </a:xfrm>
          <a:prstGeom prst="rect">
            <a:avLst/>
          </a:prstGeom>
        </p:spPr>
      </p:pic>
      <p:pic>
        <p:nvPicPr>
          <p:cNvPr id="12" name="Picture 11" descr="Text, letter&#10;&#10;Description automatically generated">
            <a:extLst>
              <a:ext uri="{FF2B5EF4-FFF2-40B4-BE49-F238E27FC236}">
                <a16:creationId xmlns:a16="http://schemas.microsoft.com/office/drawing/2014/main" id="{93D3C60F-4C9D-403D-332A-439CBA8ABE7A}"/>
              </a:ext>
            </a:extLst>
          </p:cNvPr>
          <p:cNvPicPr>
            <a:picLocks noChangeAspect="1"/>
          </p:cNvPicPr>
          <p:nvPr/>
        </p:nvPicPr>
        <p:blipFill>
          <a:blip r:embed="rId7"/>
          <a:stretch>
            <a:fillRect/>
          </a:stretch>
        </p:blipFill>
        <p:spPr>
          <a:xfrm rot="19952788">
            <a:off x="2575399" y="3293175"/>
            <a:ext cx="2420946" cy="1826876"/>
          </a:xfrm>
          <a:prstGeom prst="rect">
            <a:avLst/>
          </a:prstGeom>
        </p:spPr>
      </p:pic>
      <p:pic>
        <p:nvPicPr>
          <p:cNvPr id="15" name="Picture 14" descr="A mug with a graphic design on it&#10;&#10;Description automatically generated with low confidence">
            <a:extLst>
              <a:ext uri="{FF2B5EF4-FFF2-40B4-BE49-F238E27FC236}">
                <a16:creationId xmlns:a16="http://schemas.microsoft.com/office/drawing/2014/main" id="{8AE2E9F5-C05C-3FAA-026E-6237DBAF348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343294" y="919300"/>
            <a:ext cx="1825134" cy="912567"/>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30953-F215-E0AF-8A57-1C596FF324D4}"/>
              </a:ext>
            </a:extLst>
          </p:cNvPr>
          <p:cNvPicPr>
            <a:picLocks noChangeAspect="1"/>
          </p:cNvPicPr>
          <p:nvPr/>
        </p:nvPicPr>
        <p:blipFill>
          <a:blip r:embed="rId2"/>
          <a:stretch>
            <a:fillRect/>
          </a:stretch>
        </p:blipFill>
        <p:spPr>
          <a:xfrm>
            <a:off x="877229" y="0"/>
            <a:ext cx="10437541" cy="6456556"/>
          </a:xfrm>
          <a:prstGeom prst="rect">
            <a:avLst/>
          </a:prstGeom>
        </p:spPr>
      </p:pic>
      <p:pic>
        <p:nvPicPr>
          <p:cNvPr id="7" name="Picture 6">
            <a:extLst>
              <a:ext uri="{FF2B5EF4-FFF2-40B4-BE49-F238E27FC236}">
                <a16:creationId xmlns:a16="http://schemas.microsoft.com/office/drawing/2014/main" id="{94F6140D-0728-6A61-40D0-6269A82B22FF}"/>
              </a:ext>
            </a:extLst>
          </p:cNvPr>
          <p:cNvPicPr>
            <a:picLocks noChangeAspect="1"/>
          </p:cNvPicPr>
          <p:nvPr/>
        </p:nvPicPr>
        <p:blipFill>
          <a:blip r:embed="rId3"/>
          <a:stretch>
            <a:fillRect/>
          </a:stretch>
        </p:blipFill>
        <p:spPr>
          <a:xfrm>
            <a:off x="2669489" y="3702743"/>
            <a:ext cx="4857584" cy="2753814"/>
          </a:xfrm>
          <a:prstGeom prst="rect">
            <a:avLst/>
          </a:prstGeom>
        </p:spPr>
      </p:pic>
      <p:cxnSp>
        <p:nvCxnSpPr>
          <p:cNvPr id="9" name="Straight Arrow Connector 8">
            <a:extLst>
              <a:ext uri="{FF2B5EF4-FFF2-40B4-BE49-F238E27FC236}">
                <a16:creationId xmlns:a16="http://schemas.microsoft.com/office/drawing/2014/main" id="{9F05A5F8-2BEF-460F-99BE-AE68E1A6BFED}"/>
              </a:ext>
            </a:extLst>
          </p:cNvPr>
          <p:cNvCxnSpPr/>
          <p:nvPr/>
        </p:nvCxnSpPr>
        <p:spPr>
          <a:xfrm flipH="1">
            <a:off x="3066585" y="3345366"/>
            <a:ext cx="1260088" cy="54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E66C5-9E3A-E344-44EF-36BE759EEB25}"/>
              </a:ext>
            </a:extLst>
          </p:cNvPr>
          <p:cNvCxnSpPr/>
          <p:nvPr/>
        </p:nvCxnSpPr>
        <p:spPr>
          <a:xfrm>
            <a:off x="4486275" y="3345366"/>
            <a:ext cx="1838325" cy="45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5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ctrTitle"/>
          </p:nvPr>
        </p:nvSpPr>
        <p:spPr>
          <a:xfrm>
            <a:off x="1186187" y="2750471"/>
            <a:ext cx="3907102" cy="2384898"/>
          </a:xfrm>
        </p:spPr>
        <p:txBody>
          <a:bodyPr>
            <a:normAutofit/>
          </a:bodyPr>
          <a:lstStyle/>
          <a:p>
            <a:r>
              <a:rPr lang="en-US" sz="6000" b="1" dirty="0"/>
              <a:t>DEMO!!!!</a:t>
            </a:r>
            <a:br>
              <a:rPr lang="en-US" dirty="0"/>
            </a:br>
            <a:endParaRPr lang="en-US" dirty="0"/>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0" name="Picture 2">
            <a:extLst>
              <a:ext uri="{FF2B5EF4-FFF2-40B4-BE49-F238E27FC236}">
                <a16:creationId xmlns:a16="http://schemas.microsoft.com/office/drawing/2014/main" id="{27E85830-3B9B-4770-88F8-0C7EF20E0A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2" t="14807" r="51504" b="18199"/>
          <a:stretch/>
        </p:blipFill>
        <p:spPr bwMode="auto">
          <a:xfrm>
            <a:off x="6096000" y="998267"/>
            <a:ext cx="2544947" cy="4137102"/>
          </a:xfrm>
          <a:prstGeom prst="rect">
            <a:avLst/>
          </a:prstGeom>
          <a:noFill/>
          <a:effectLst>
            <a:outerShdw blurRad="355600" dist="50800" dir="5400000" algn="ctr" rotWithShape="0">
              <a:schemeClr val="bg1">
                <a:alpha val="8000"/>
              </a:schemeClr>
            </a:outerShdw>
          </a:effectLst>
          <a:extLst>
            <a:ext uri="{909E8E84-426E-40DD-AFC4-6F175D3DCCD1}">
              <a14:hiddenFill xmlns:a14="http://schemas.microsoft.com/office/drawing/2010/main">
                <a:solidFill>
                  <a:srgbClr val="FFFFFF"/>
                </a:solidFill>
              </a14:hiddenFill>
            </a:ext>
          </a:extLst>
        </p:spPr>
      </p:pic>
      <p:pic>
        <p:nvPicPr>
          <p:cNvPr id="18" name="Picture 17" descr="A mug with a graphic design on it&#10;&#10;Description automatically generated with low confidence">
            <a:extLst>
              <a:ext uri="{FF2B5EF4-FFF2-40B4-BE49-F238E27FC236}">
                <a16:creationId xmlns:a16="http://schemas.microsoft.com/office/drawing/2014/main" id="{6EB14B10-FD6C-E771-6BD9-2B05C2C6531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9253" y="501806"/>
            <a:ext cx="4953720" cy="2476860"/>
          </a:xfrm>
          <a:prstGeom prst="rect">
            <a:avLst/>
          </a:prstGeom>
        </p:spPr>
      </p:pic>
    </p:spTree>
    <p:extLst>
      <p:ext uri="{BB962C8B-B14F-4D97-AF65-F5344CB8AC3E}">
        <p14:creationId xmlns:p14="http://schemas.microsoft.com/office/powerpoint/2010/main" val="389134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b="1" dirty="0"/>
              <a:t>SPRINT Overview</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b="1" dirty="0"/>
              <a:t>Complete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a:bodyPr>
          <a:lstStyle/>
          <a:p>
            <a:pPr lvl="0"/>
            <a:r>
              <a:rPr lang="en-US" dirty="0"/>
              <a:t>All administration taskings.</a:t>
            </a:r>
          </a:p>
          <a:p>
            <a:pPr lvl="0"/>
            <a:r>
              <a:rPr lang="en-US" dirty="0"/>
              <a:t>All coding taskings.</a:t>
            </a:r>
          </a:p>
          <a:p>
            <a:pPr lvl="0"/>
            <a:r>
              <a:rPr lang="en-US" dirty="0"/>
              <a:t>All Testing – unit, </a:t>
            </a:r>
            <a:r>
              <a:rPr lang="en-US" dirty="0" err="1"/>
              <a:t>integ</a:t>
            </a:r>
            <a:r>
              <a:rPr lang="en-US" dirty="0"/>
              <a:t>, postman.</a:t>
            </a:r>
          </a:p>
          <a:p>
            <a:r>
              <a:rPr lang="en-US" dirty="0"/>
              <a:t>All Coverage – 99.1% (96.6%).</a:t>
            </a:r>
          </a:p>
          <a:p>
            <a:r>
              <a:rPr lang="en-US" dirty="0"/>
              <a:t>Front end functionality and integration with API.</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b="1" dirty="0"/>
              <a:t>Left Behind</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a:bodyPr>
          <a:lstStyle/>
          <a:p>
            <a:pPr lvl="0"/>
            <a:r>
              <a:rPr lang="en-US" dirty="0"/>
              <a:t>Search by Genus Type.</a:t>
            </a:r>
          </a:p>
          <a:p>
            <a:pPr lvl="0"/>
            <a:r>
              <a:rPr lang="en-US" dirty="0"/>
              <a:t>Search by name containing.</a:t>
            </a:r>
          </a:p>
          <a:p>
            <a:pPr lvl="0"/>
            <a:r>
              <a:rPr lang="en-US" dirty="0"/>
              <a:t>Both areas were coded on the back end but when it came to it, I couldn’t connect the queries to the search bar or get my Modal working for the results to show in, so I sacked them to spend more time sanity checking the build and final admin tasks.</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b="1" dirty="0"/>
              <a:t>Improvements</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a:bodyPr>
          <a:lstStyle/>
          <a:p>
            <a:pPr lvl="0"/>
            <a:r>
              <a:rPr lang="en-US" dirty="0"/>
              <a:t>Check my coding and slow down!</a:t>
            </a:r>
          </a:p>
          <a:p>
            <a:pPr lvl="0"/>
            <a:r>
              <a:rPr lang="en-US" dirty="0"/>
              <a:t>Stop overthinking everything!</a:t>
            </a:r>
          </a:p>
          <a:p>
            <a:pPr lvl="0"/>
            <a:r>
              <a:rPr lang="en-US" dirty="0"/>
              <a:t>Stop trying to fly when you’re struggling to walk!!</a:t>
            </a:r>
          </a:p>
          <a:p>
            <a:pPr lvl="0"/>
            <a:r>
              <a:rPr lang="en-US" dirty="0"/>
              <a:t>Pretty much every problem I found could have been avoided if I’d have taken more time and not rushed full steam ahead, then overthinking the solutions took extra time.</a:t>
            </a:r>
          </a:p>
        </p:txBody>
      </p:sp>
    </p:spTree>
    <p:extLst>
      <p:ext uri="{BB962C8B-B14F-4D97-AF65-F5344CB8AC3E}">
        <p14:creationId xmlns:p14="http://schemas.microsoft.com/office/powerpoint/2010/main" val="142054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051425" y="3876675"/>
            <a:ext cx="6589712" cy="2590800"/>
          </a:xfrm>
        </p:spPr>
        <p:txBody>
          <a:bodyPr>
            <a:normAutofit/>
          </a:bodyPr>
          <a:lstStyle/>
          <a:p>
            <a:r>
              <a:rPr lang="en-US" dirty="0"/>
              <a:t>I think my time utilization was good, I stuck to my timelines rigorously, and gave enough wiggle room for any dramas that inevitably cropped up!</a:t>
            </a:r>
          </a:p>
          <a:p>
            <a:r>
              <a:rPr lang="en-US" dirty="0"/>
              <a:t>The few problems I came across I managed to sort out, some with some guidance, but mostly through GOOGLE!! </a:t>
            </a:r>
          </a:p>
          <a:p>
            <a:r>
              <a:rPr lang="en-US" dirty="0"/>
              <a:t>In Future, baby steps, and don’t overthink it.</a:t>
            </a:r>
          </a:p>
        </p:txBody>
      </p:sp>
    </p:spTree>
    <p:extLst>
      <p:ext uri="{BB962C8B-B14F-4D97-AF65-F5344CB8AC3E}">
        <p14:creationId xmlns:p14="http://schemas.microsoft.com/office/powerpoint/2010/main" val="35215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637881"/>
            <a:ext cx="5437187" cy="2392509"/>
          </a:xfrm>
        </p:spPr>
        <p:txBody>
          <a:bodyPr/>
          <a:lstStyle/>
          <a:p>
            <a:r>
              <a:rPr lang="en-US" dirty="0"/>
              <a:t>Thank You,</a:t>
            </a:r>
            <a:br>
              <a:rPr lang="en-US" dirty="0"/>
            </a:br>
            <a:r>
              <a:rPr lang="en-US" dirty="0"/>
              <a:t>and now</a:t>
            </a:r>
            <a:br>
              <a:rPr lang="en-US" dirty="0"/>
            </a:br>
            <a:r>
              <a:rPr lang="en-US" dirty="0"/>
              <a:t>Question Time!</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Pete Ruck</a:t>
            </a:r>
          </a:p>
          <a:p>
            <a:r>
              <a:rPr lang="en-US" dirty="0"/>
              <a:t>peteruck@baesystems.com</a:t>
            </a:r>
          </a:p>
          <a:p>
            <a:r>
              <a:rPr lang="en-US" dirty="0"/>
              <a:t>https://tryhackme.com/p/Rucky</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6" y="379562"/>
            <a:ext cx="3565524" cy="821847"/>
          </a:xfrm>
        </p:spPr>
        <p:txBody>
          <a:bodyPr/>
          <a:lstStyle/>
          <a:p>
            <a:r>
              <a:rPr lang="en-US" dirty="0"/>
              <a:t>Approach</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5" y="1371600"/>
            <a:ext cx="3565525" cy="4890009"/>
          </a:xfrm>
        </p:spPr>
        <p:txBody>
          <a:bodyPr/>
          <a:lstStyle/>
          <a:p>
            <a:r>
              <a:rPr lang="en-US" dirty="0"/>
              <a:t>Administration:</a:t>
            </a:r>
          </a:p>
          <a:p>
            <a:pPr>
              <a:spcBef>
                <a:spcPts val="0"/>
              </a:spcBef>
              <a:spcAft>
                <a:spcPts val="0"/>
              </a:spcAft>
            </a:pPr>
            <a:r>
              <a:rPr lang="en-US" sz="1600" dirty="0"/>
              <a:t>		Jira, Github</a:t>
            </a:r>
          </a:p>
          <a:p>
            <a:r>
              <a:rPr lang="en-US" dirty="0"/>
              <a:t>Set Up:</a:t>
            </a:r>
          </a:p>
          <a:p>
            <a:pPr>
              <a:spcBef>
                <a:spcPts val="0"/>
              </a:spcBef>
              <a:spcAft>
                <a:spcPts val="0"/>
              </a:spcAft>
            </a:pPr>
            <a:r>
              <a:rPr lang="en-US" sz="1600" dirty="0"/>
              <a:t>		Git, MySQL, VSC, Spring</a:t>
            </a:r>
            <a:endParaRPr lang="en-US" dirty="0"/>
          </a:p>
          <a:p>
            <a:r>
              <a:rPr lang="en-US" dirty="0"/>
              <a:t>Back end:</a:t>
            </a:r>
          </a:p>
          <a:p>
            <a:pPr>
              <a:spcBef>
                <a:spcPts val="0"/>
              </a:spcBef>
              <a:spcAft>
                <a:spcPts val="0"/>
              </a:spcAft>
            </a:pPr>
            <a:r>
              <a:rPr lang="en-US" sz="1600" dirty="0"/>
              <a:t>		Testing</a:t>
            </a:r>
          </a:p>
          <a:p>
            <a:r>
              <a:rPr lang="en-US" dirty="0"/>
              <a:t>Front end:</a:t>
            </a:r>
          </a:p>
          <a:p>
            <a:pPr>
              <a:spcBef>
                <a:spcPts val="0"/>
              </a:spcBef>
              <a:spcAft>
                <a:spcPts val="0"/>
              </a:spcAft>
            </a:pPr>
            <a:r>
              <a:rPr lang="en-US" sz="1600" dirty="0"/>
              <a:t>		Testing</a:t>
            </a:r>
          </a:p>
          <a:p>
            <a:r>
              <a:rPr lang="en-US" dirty="0"/>
              <a:t>Finalise project:</a:t>
            </a:r>
          </a:p>
          <a:p>
            <a:pPr>
              <a:spcBef>
                <a:spcPts val="0"/>
              </a:spcBef>
              <a:spcAft>
                <a:spcPts val="0"/>
              </a:spcAft>
            </a:pPr>
            <a:r>
              <a:rPr lang="en-US" sz="1400" dirty="0"/>
              <a:t>		UML,  .Jar,  README.md</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pPr algn="ctr"/>
            <a:r>
              <a:rPr lang="en-US" dirty="0"/>
              <a:t>Sprint Plan</a:t>
            </a:r>
            <a:br>
              <a:rPr lang="en-US" dirty="0"/>
            </a:br>
            <a:r>
              <a:rPr lang="en-US" sz="2000" dirty="0"/>
              <a:t>Tab to Jira</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r>
              <a:rPr lang="en-US" dirty="0"/>
              <a:t>Planning the subject and overall objectives of the project and was done through Jira and the Kanban board. </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Oval 10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9" name="Group 10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40" name="Freeform: Shape 10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Freeform: Shape 10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2" name="Oval 10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3" name="Oval 10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5" name="Rectangle 10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745" r="5005"/>
          <a:stretch/>
        </p:blipFill>
        <p:spPr>
          <a:xfrm>
            <a:off x="-2204975" y="-758848"/>
            <a:ext cx="8085199" cy="8085199"/>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Journey</a:t>
            </a:r>
          </a:p>
        </p:txBody>
      </p:sp>
      <p:grpSp>
        <p:nvGrpSpPr>
          <p:cNvPr id="1047" name="Group 1046">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1048" name="Freeform: Shape 1047">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9" name="Oval 1048">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51" name="Group 1050">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1052" name="Freeform: Shape 1051">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3" name="Freeform: Shape 1052">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4" name="Oval 1053">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5" name="Oval 1054">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0" name="Picture 6" descr="Postman turns most valuable Indian SaaS unicorn after closing $225M -  TechStory">
            <a:extLst>
              <a:ext uri="{FF2B5EF4-FFF2-40B4-BE49-F238E27FC236}">
                <a16:creationId xmlns:a16="http://schemas.microsoft.com/office/drawing/2014/main" id="{ECC66FBE-38CC-88B8-631A-C0BB9AE32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336" y="2289151"/>
            <a:ext cx="1347602" cy="924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Studio Code full logo transparent PNG - StickPNG">
            <a:extLst>
              <a:ext uri="{FF2B5EF4-FFF2-40B4-BE49-F238E27FC236}">
                <a16:creationId xmlns:a16="http://schemas.microsoft.com/office/drawing/2014/main" id="{7D6F2476-311B-2A41-0FA6-ABD111C596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87" r="22537" b="-3"/>
          <a:stretch/>
        </p:blipFill>
        <p:spPr bwMode="auto">
          <a:xfrm>
            <a:off x="8497725" y="2472855"/>
            <a:ext cx="1347602" cy="1347602"/>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Style guide by Github | Github logo, Coding logo, Subscribe logo png">
            <a:extLst>
              <a:ext uri="{FF2B5EF4-FFF2-40B4-BE49-F238E27FC236}">
                <a16:creationId xmlns:a16="http://schemas.microsoft.com/office/drawing/2014/main" id="{EA8732CF-E108-C43F-11B2-CE4B5D5F1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 b="-2"/>
          <a:stretch/>
        </p:blipFill>
        <p:spPr bwMode="auto">
          <a:xfrm>
            <a:off x="10119706" y="156103"/>
            <a:ext cx="1347602" cy="1347602"/>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MySQL Workbench (@MySQLWorkbench) / Twitter">
            <a:extLst>
              <a:ext uri="{FF2B5EF4-FFF2-40B4-BE49-F238E27FC236}">
                <a16:creationId xmlns:a16="http://schemas.microsoft.com/office/drawing/2014/main" id="{974571BD-9B42-8A3B-2D14-F5CF687835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9685" y="3826826"/>
            <a:ext cx="1209532" cy="12095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clipse Logo PNG Transparent &amp; SVG Vector - Freebie Supply">
            <a:extLst>
              <a:ext uri="{FF2B5EF4-FFF2-40B4-BE49-F238E27FC236}">
                <a16:creationId xmlns:a16="http://schemas.microsoft.com/office/drawing/2014/main" id="{08BCD562-CBAC-5D92-44C5-55DD7E0B67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8427" y="827266"/>
            <a:ext cx="1256521" cy="11752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ira Software full logo transparent PNG - StickPNG">
            <a:extLst>
              <a:ext uri="{FF2B5EF4-FFF2-40B4-BE49-F238E27FC236}">
                <a16:creationId xmlns:a16="http://schemas.microsoft.com/office/drawing/2014/main" id="{7553FBC3-421B-D51B-5C4F-06E2522647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3786" y="263182"/>
            <a:ext cx="1133444" cy="11334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grate-git-bash-with-github-and-visal-studio – Medium">
            <a:extLst>
              <a:ext uri="{FF2B5EF4-FFF2-40B4-BE49-F238E27FC236}">
                <a16:creationId xmlns:a16="http://schemas.microsoft.com/office/drawing/2014/main" id="{A4501339-B609-781F-43FC-9512050700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8902" y="3667891"/>
            <a:ext cx="1347602" cy="1347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Google Chrome - Wikipedia">
            <a:extLst>
              <a:ext uri="{FF2B5EF4-FFF2-40B4-BE49-F238E27FC236}">
                <a16:creationId xmlns:a16="http://schemas.microsoft.com/office/drawing/2014/main" id="{5DD85178-23DD-B41E-5DDD-50F7491F27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9489" y="2005184"/>
            <a:ext cx="1175280" cy="1175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Unit Tests with JUnit - DEV Community 👩‍💻👨‍💻">
            <a:extLst>
              <a:ext uri="{FF2B5EF4-FFF2-40B4-BE49-F238E27FC236}">
                <a16:creationId xmlns:a16="http://schemas.microsoft.com/office/drawing/2014/main" id="{72C5818C-C0E3-DD07-0298-5466262B86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1078" y="5342116"/>
            <a:ext cx="1651646" cy="9249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ckito Tutorial | Mockito Framework Tutorial - Javatpoint">
            <a:extLst>
              <a:ext uri="{FF2B5EF4-FFF2-40B4-BE49-F238E27FC236}">
                <a16:creationId xmlns:a16="http://schemas.microsoft.com/office/drawing/2014/main" id="{F5674B8A-D41F-67A0-CBAE-F0FA4C35FB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5362" y="395941"/>
            <a:ext cx="1209532" cy="120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Tree>
    <p:extLst>
      <p:ext uri="{BB962C8B-B14F-4D97-AF65-F5344CB8AC3E}">
        <p14:creationId xmlns:p14="http://schemas.microsoft.com/office/powerpoint/2010/main" val="39551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1078733" y="381001"/>
            <a:ext cx="8353612" cy="1254126"/>
          </a:xfrm>
        </p:spPr>
        <p:txBody>
          <a:bodyPr/>
          <a:lstStyle/>
          <a:p>
            <a:r>
              <a:rPr lang="en-US" dirty="0"/>
              <a:t>Meet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Pete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Front End, Moral.</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Pete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Back end, MH</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Pete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Admin and HR</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err="1"/>
              <a:t>Anoush</a:t>
            </a:r>
            <a:endParaRPr lang="en-US" dirty="0"/>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Technical Support</a:t>
            </a:r>
          </a:p>
        </p:txBody>
      </p:sp>
      <p:pic>
        <p:nvPicPr>
          <p:cNvPr id="20" name="Picture Placeholder 19" descr="A person with red hair&#10;&#10;Description automatically generated with medium confidence">
            <a:extLst>
              <a:ext uri="{FF2B5EF4-FFF2-40B4-BE49-F238E27FC236}">
                <a16:creationId xmlns:a16="http://schemas.microsoft.com/office/drawing/2014/main" id="{95D5C9D1-F23E-22B1-FEE4-ED5846D61043}"/>
              </a:ext>
            </a:extLst>
          </p:cNvPr>
          <p:cNvPicPr>
            <a:picLocks noGrp="1" noChangeAspect="1"/>
          </p:cNvPicPr>
          <p:nvPr>
            <p:ph type="pic" sz="quarter" idx="15"/>
          </p:nvPr>
        </p:nvPicPr>
        <p:blipFill>
          <a:blip r:embed="rId3"/>
          <a:srcRect t="26127" b="26127"/>
          <a:stretch>
            <a:fillRect/>
          </a:stretch>
        </p:blipFill>
        <p:spPr/>
      </p:pic>
      <p:pic>
        <p:nvPicPr>
          <p:cNvPr id="26" name="Picture Placeholder 25" descr="A picture containing indoor&#10;&#10;Description automatically generated">
            <a:extLst>
              <a:ext uri="{FF2B5EF4-FFF2-40B4-BE49-F238E27FC236}">
                <a16:creationId xmlns:a16="http://schemas.microsoft.com/office/drawing/2014/main" id="{923236F7-6331-110D-0A59-2C8D24F951E0}"/>
              </a:ext>
            </a:extLst>
          </p:cNvPr>
          <p:cNvPicPr>
            <a:picLocks noGrp="1" noChangeAspect="1"/>
          </p:cNvPicPr>
          <p:nvPr>
            <p:ph type="pic" sz="quarter" idx="14"/>
          </p:nvPr>
        </p:nvPicPr>
        <p:blipFill>
          <a:blip r:embed="rId4"/>
          <a:srcRect l="26149" r="26149"/>
          <a:stretch>
            <a:fillRect/>
          </a:stretch>
        </p:blipFill>
        <p:spPr>
          <a:xfrm rot="16200000">
            <a:off x="3966337" y="1862138"/>
            <a:ext cx="1435100" cy="1692275"/>
          </a:xfrm>
        </p:spPr>
      </p:pic>
      <p:pic>
        <p:nvPicPr>
          <p:cNvPr id="28" name="Picture Placeholder 27" descr="Logo&#10;&#10;Description automatically generated">
            <a:extLst>
              <a:ext uri="{FF2B5EF4-FFF2-40B4-BE49-F238E27FC236}">
                <a16:creationId xmlns:a16="http://schemas.microsoft.com/office/drawing/2014/main" id="{BEE8A71B-2795-0D2F-77AE-0D0CB070ED78}"/>
              </a:ext>
            </a:extLst>
          </p:cNvPr>
          <p:cNvPicPr>
            <a:picLocks noGrp="1" noChangeAspect="1"/>
          </p:cNvPicPr>
          <p:nvPr>
            <p:ph type="pic" sz="quarter" idx="16"/>
          </p:nvPr>
        </p:nvPicPr>
        <p:blipFill>
          <a:blip r:embed="rId5"/>
          <a:srcRect l="10765" r="10765"/>
          <a:stretch>
            <a:fillRect/>
          </a:stretch>
        </p:blipFill>
        <p:spPr/>
      </p:pic>
      <p:pic>
        <p:nvPicPr>
          <p:cNvPr id="24" name="Picture Placeholder 23" descr="A person and person taking a selfie&#10;&#10;Description automatically generated with medium confidence">
            <a:extLst>
              <a:ext uri="{FF2B5EF4-FFF2-40B4-BE49-F238E27FC236}">
                <a16:creationId xmlns:a16="http://schemas.microsoft.com/office/drawing/2014/main" id="{20DBBD1E-EB64-C5E6-82EF-3B365124FC4F}"/>
              </a:ext>
            </a:extLst>
          </p:cNvPr>
          <p:cNvPicPr>
            <a:picLocks noGrp="1" noChangeAspect="1"/>
          </p:cNvPicPr>
          <p:nvPr>
            <p:ph type="pic" sz="quarter" idx="13"/>
          </p:nvPr>
        </p:nvPicPr>
        <p:blipFill>
          <a:blip r:embed="rId6"/>
          <a:srcRect l="7090" r="7090"/>
          <a:stretch>
            <a:fillRect/>
          </a:stretch>
        </p:blipFill>
        <p:spPr>
          <a:xfrm rot="16200000">
            <a:off x="1208088" y="1862138"/>
            <a:ext cx="1435100" cy="1692275"/>
          </a:xfrm>
        </p:spPr>
      </p:pic>
      <p:sp>
        <p:nvSpPr>
          <p:cNvPr id="31" name="Title 5">
            <a:extLst>
              <a:ext uri="{FF2B5EF4-FFF2-40B4-BE49-F238E27FC236}">
                <a16:creationId xmlns:a16="http://schemas.microsoft.com/office/drawing/2014/main" id="{0961CDF7-6063-4EF2-9056-7AA14685C3F2}"/>
              </a:ext>
            </a:extLst>
          </p:cNvPr>
          <p:cNvSpPr txBox="1">
            <a:spLocks/>
          </p:cNvSpPr>
          <p:nvPr/>
        </p:nvSpPr>
        <p:spPr>
          <a:xfrm>
            <a:off x="1131956" y="4821144"/>
            <a:ext cx="9402694" cy="157965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GB" sz="2000" b="1" u="sng" dirty="0"/>
              <a:t>Version control – Github</a:t>
            </a:r>
            <a:r>
              <a:rPr lang="en-GB" sz="2400" b="1" u="sng" dirty="0"/>
              <a:t>.</a:t>
            </a:r>
          </a:p>
          <a:p>
            <a:r>
              <a:rPr lang="en-GB" sz="2000" dirty="0"/>
              <a:t>	</a:t>
            </a:r>
            <a:r>
              <a:rPr lang="en-GB" sz="1800" dirty="0"/>
              <a:t>Building the repository on Github means the whole team can work on parts of the project at the same time, without any problems. </a:t>
            </a:r>
          </a:p>
          <a:p>
            <a:endParaRPr lang="en-GB" sz="1800" dirty="0"/>
          </a:p>
          <a:p>
            <a:r>
              <a:rPr lang="en-GB" sz="1800" dirty="0"/>
              <a:t>	</a:t>
            </a:r>
            <a:r>
              <a:rPr lang="en-GB" sz="1800" b="1" dirty="0"/>
              <a:t>Fork – dev branch - feature branch – commit – push – merge</a:t>
            </a:r>
            <a:r>
              <a:rPr lang="en-GB" sz="1800" dirty="0"/>
              <a:t>.</a:t>
            </a:r>
          </a:p>
          <a:p>
            <a:endParaRPr lang="en-GB" sz="2000" dirty="0"/>
          </a:p>
        </p:txBody>
      </p:sp>
    </p:spTree>
    <p:extLst>
      <p:ext uri="{BB962C8B-B14F-4D97-AF65-F5344CB8AC3E}">
        <p14:creationId xmlns:p14="http://schemas.microsoft.com/office/powerpoint/2010/main" val="2979876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822325"/>
          </a:xfrm>
        </p:spPr>
        <p:txBody>
          <a:bodyPr/>
          <a:lstStyle/>
          <a:p>
            <a:r>
              <a:rPr lang="en-US" sz="5400" dirty="0"/>
              <a:t>Testing.</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20288741"/>
              </p:ext>
            </p:extLst>
          </p:nvPr>
        </p:nvGraphicFramePr>
        <p:xfrm>
          <a:off x="550863" y="1695450"/>
          <a:ext cx="11090275" cy="4397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2470589-3967-BACF-1F91-B563926006FF}"/>
              </a:ext>
            </a:extLst>
          </p:cNvPr>
          <p:cNvPicPr>
            <a:picLocks noChangeAspect="1"/>
          </p:cNvPicPr>
          <p:nvPr/>
        </p:nvPicPr>
        <p:blipFill>
          <a:blip r:embed="rId2"/>
          <a:stretch>
            <a:fillRect/>
          </a:stretch>
        </p:blipFill>
        <p:spPr>
          <a:xfrm>
            <a:off x="1047285" y="0"/>
            <a:ext cx="9732286" cy="6509359"/>
          </a:xfrm>
          <a:prstGeom prst="rect">
            <a:avLst/>
          </a:prstGeom>
        </p:spPr>
      </p:pic>
      <p:pic>
        <p:nvPicPr>
          <p:cNvPr id="20" name="Picture 19">
            <a:extLst>
              <a:ext uri="{FF2B5EF4-FFF2-40B4-BE49-F238E27FC236}">
                <a16:creationId xmlns:a16="http://schemas.microsoft.com/office/drawing/2014/main" id="{67BF3137-7536-7B7A-9D6E-B2FE50C52BC8}"/>
              </a:ext>
            </a:extLst>
          </p:cNvPr>
          <p:cNvPicPr>
            <a:picLocks noChangeAspect="1"/>
          </p:cNvPicPr>
          <p:nvPr/>
        </p:nvPicPr>
        <p:blipFill>
          <a:blip r:embed="rId3"/>
          <a:stretch>
            <a:fillRect/>
          </a:stretch>
        </p:blipFill>
        <p:spPr>
          <a:xfrm>
            <a:off x="4211668" y="501933"/>
            <a:ext cx="4074405" cy="3155667"/>
          </a:xfrm>
          <a:prstGeom prst="rect">
            <a:avLst/>
          </a:prstGeom>
        </p:spPr>
      </p:pic>
      <p:cxnSp>
        <p:nvCxnSpPr>
          <p:cNvPr id="22" name="Straight Arrow Connector 21">
            <a:extLst>
              <a:ext uri="{FF2B5EF4-FFF2-40B4-BE49-F238E27FC236}">
                <a16:creationId xmlns:a16="http://schemas.microsoft.com/office/drawing/2014/main" id="{C1AA0CE6-374F-880F-EFF1-1C5BCBF05679}"/>
              </a:ext>
            </a:extLst>
          </p:cNvPr>
          <p:cNvCxnSpPr/>
          <p:nvPr/>
        </p:nvCxnSpPr>
        <p:spPr>
          <a:xfrm flipV="1">
            <a:off x="2509024" y="959005"/>
            <a:ext cx="2419815" cy="9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A9AC4A-29B4-A26B-C48D-7B66349E8D72}"/>
              </a:ext>
            </a:extLst>
          </p:cNvPr>
          <p:cNvCxnSpPr/>
          <p:nvPr/>
        </p:nvCxnSpPr>
        <p:spPr>
          <a:xfrm>
            <a:off x="2495550" y="2190750"/>
            <a:ext cx="2962275" cy="123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82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7EE964-B840-A293-A199-6DCB1B029801}"/>
              </a:ext>
            </a:extLst>
          </p:cNvPr>
          <p:cNvPicPr>
            <a:picLocks noChangeAspect="1"/>
          </p:cNvPicPr>
          <p:nvPr/>
        </p:nvPicPr>
        <p:blipFill>
          <a:blip r:embed="rId2"/>
          <a:stretch>
            <a:fillRect/>
          </a:stretch>
        </p:blipFill>
        <p:spPr>
          <a:xfrm>
            <a:off x="904692" y="-1"/>
            <a:ext cx="9499395" cy="6485163"/>
          </a:xfrm>
          <a:prstGeom prst="rect">
            <a:avLst/>
          </a:prstGeom>
        </p:spPr>
      </p:pic>
      <p:pic>
        <p:nvPicPr>
          <p:cNvPr id="7" name="Picture 6">
            <a:extLst>
              <a:ext uri="{FF2B5EF4-FFF2-40B4-BE49-F238E27FC236}">
                <a16:creationId xmlns:a16="http://schemas.microsoft.com/office/drawing/2014/main" id="{ECDACBED-9B1F-BCA5-5C32-978003697921}"/>
              </a:ext>
            </a:extLst>
          </p:cNvPr>
          <p:cNvPicPr>
            <a:picLocks noChangeAspect="1"/>
          </p:cNvPicPr>
          <p:nvPr/>
        </p:nvPicPr>
        <p:blipFill>
          <a:blip r:embed="rId3"/>
          <a:stretch>
            <a:fillRect/>
          </a:stretch>
        </p:blipFill>
        <p:spPr>
          <a:xfrm>
            <a:off x="3533052" y="1205749"/>
            <a:ext cx="4808062" cy="3108468"/>
          </a:xfrm>
          <a:prstGeom prst="rect">
            <a:avLst/>
          </a:prstGeom>
        </p:spPr>
      </p:pic>
      <p:cxnSp>
        <p:nvCxnSpPr>
          <p:cNvPr id="9" name="Straight Arrow Connector 8">
            <a:extLst>
              <a:ext uri="{FF2B5EF4-FFF2-40B4-BE49-F238E27FC236}">
                <a16:creationId xmlns:a16="http://schemas.microsoft.com/office/drawing/2014/main" id="{7BA445AB-8B43-5012-E09F-257FA6F15080}"/>
              </a:ext>
            </a:extLst>
          </p:cNvPr>
          <p:cNvCxnSpPr/>
          <p:nvPr/>
        </p:nvCxnSpPr>
        <p:spPr>
          <a:xfrm flipV="1">
            <a:off x="2330605" y="1594624"/>
            <a:ext cx="2196790" cy="36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5FEE0BF-9970-10FA-D323-C59C610A7875}"/>
              </a:ext>
            </a:extLst>
          </p:cNvPr>
          <p:cNvCxnSpPr/>
          <p:nvPr/>
        </p:nvCxnSpPr>
        <p:spPr>
          <a:xfrm>
            <a:off x="2343150" y="2238375"/>
            <a:ext cx="2333625" cy="100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90015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purl.org/dc/term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71af3243-3dd4-4a8d-8c0d-dd76da1f02a5"/>
    <ds:schemaRef ds:uri="230e9df3-be65-4c73-a93b-d1236ebd677e"/>
    <ds:schemaRef ds:uri="16c05727-aa75-4e4a-9b5f-8a80a1165891"/>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{DCFC5938-663A-4AD8-8803-916EA542259E}tf33713516_win32</Template>
  <TotalTime>515</TotalTime>
  <Words>501</Words>
  <Application>Microsoft Office PowerPoint</Application>
  <PresentationFormat>Widescreen</PresentationFormat>
  <Paragraphs>75</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Symbol</vt:lpstr>
      <vt:lpstr>Walbaum Display</vt:lpstr>
      <vt:lpstr>3DFloatVTI</vt:lpstr>
      <vt:lpstr>BAE NSAC Project</vt:lpstr>
      <vt:lpstr>Approach</vt:lpstr>
      <vt:lpstr>Sprint Plan Tab to Jira</vt:lpstr>
      <vt:lpstr>Journey</vt:lpstr>
      <vt:lpstr>The way to get started is to quit talking and begin doing.</vt:lpstr>
      <vt:lpstr>Meet the Team</vt:lpstr>
      <vt:lpstr>Testing.</vt:lpstr>
      <vt:lpstr>PowerPoint Presentation</vt:lpstr>
      <vt:lpstr>PowerPoint Presentation</vt:lpstr>
      <vt:lpstr>PowerPoint Presentation</vt:lpstr>
      <vt:lpstr>DEMO!!!! </vt:lpstr>
      <vt:lpstr>SPRINT Overview</vt:lpstr>
      <vt:lpstr>Summary</vt:lpstr>
      <vt:lpstr>Thank You, and now Question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BAE NSAC Project</dc:title>
  <dc:creator>Pete Ruck</dc:creator>
  <cp:lastModifiedBy>Pete Ruck</cp:lastModifiedBy>
  <cp:revision>4</cp:revision>
  <dcterms:created xsi:type="dcterms:W3CDTF">2022-09-15T12:31:39Z</dcterms:created>
  <dcterms:modified xsi:type="dcterms:W3CDTF">2022-09-15T21:07:04Z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